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53" r:id="rId3"/>
    <p:sldId id="354" r:id="rId4"/>
    <p:sldId id="355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75" r:id="rId15"/>
    <p:sldId id="381" r:id="rId16"/>
    <p:sldId id="383" r:id="rId17"/>
    <p:sldId id="303" r:id="rId18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53"/>
            <p14:sldId id="354"/>
            <p14:sldId id="355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75"/>
            <p14:sldId id="381"/>
            <p14:sldId id="383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=""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>
        <p:scale>
          <a:sx n="68" d="100"/>
          <a:sy n="68" d="100"/>
        </p:scale>
        <p:origin x="-675" y="-6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>
              <a:solidFill>
                <a:schemeClr val="tx1"/>
              </a:solidFill>
            </a:rPr>
            <a:t>Страховики,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посередники</a:t>
          </a:r>
          <a:r>
            <a:rPr lang="ru-RU" sz="1800" dirty="0">
              <a:solidFill>
                <a:schemeClr val="tx1"/>
              </a:solidFill>
            </a:rPr>
            <a:t>, а </a:t>
          </a:r>
          <a:r>
            <a:rPr lang="ru-RU" sz="1800" dirty="0" err="1">
              <a:solidFill>
                <a:schemeClr val="tx1"/>
              </a:solidFill>
            </a:rPr>
            <a:t>також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керівники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працівники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зобов’язані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здійснювати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діяльність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та/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з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максимальним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урахуванням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вимог</a:t>
          </a:r>
          <a:r>
            <a:rPr lang="ru-RU" sz="1800" dirty="0">
              <a:solidFill>
                <a:schemeClr val="tx1"/>
              </a:solidFill>
            </a:rPr>
            <a:t> та потреб </a:t>
          </a:r>
          <a:r>
            <a:rPr lang="ru-RU" sz="1800" dirty="0" err="1">
              <a:solidFill>
                <a:schemeClr val="tx1"/>
              </a:solidFill>
            </a:rPr>
            <a:t>клієнтів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страхуванні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Конфліктом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є </a:t>
          </a:r>
          <a:r>
            <a:rPr lang="ru-RU" sz="1800" dirty="0" err="1">
              <a:solidFill>
                <a:schemeClr val="tx1"/>
              </a:solidFill>
            </a:rPr>
            <a:t>суперечність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між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службовими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обов’язками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>
              <a:solidFill>
                <a:schemeClr val="tx1"/>
              </a:solidFill>
            </a:rPr>
            <a:t>та </a:t>
          </a:r>
          <a:r>
            <a:rPr lang="ru-RU" sz="1800" dirty="0" err="1">
              <a:solidFill>
                <a:schemeClr val="tx1"/>
              </a:solidFill>
            </a:rPr>
            <a:t>особистими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інтересами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посередника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чи</a:t>
          </a:r>
          <a:r>
            <a:rPr lang="ru-RU" sz="1800" dirty="0">
              <a:solidFill>
                <a:schemeClr val="tx1"/>
              </a:solidFill>
            </a:rPr>
            <a:t> страховика, </a:t>
          </a:r>
          <a:r>
            <a:rPr lang="ru-RU" sz="1800" dirty="0" err="1">
              <a:solidFill>
                <a:schemeClr val="tx1"/>
              </a:solidFill>
            </a:rPr>
            <a:t>що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може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вплинути</a:t>
          </a:r>
          <a:r>
            <a:rPr lang="ru-RU" sz="1800" dirty="0">
              <a:solidFill>
                <a:schemeClr val="tx1"/>
              </a:solidFill>
            </a:rPr>
            <a:t> на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об'єктивність</a:t>
          </a:r>
          <a:r>
            <a:rPr lang="ru-RU" sz="1800" dirty="0">
              <a:solidFill>
                <a:schemeClr val="tx1"/>
              </a:solidFill>
            </a:rPr>
            <a:t>,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добросовісність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рішень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рівність</a:t>
          </a:r>
          <a:r>
            <a:rPr lang="ru-RU" sz="1800" dirty="0">
              <a:solidFill>
                <a:schemeClr val="tx1"/>
              </a:solidFill>
            </a:rPr>
            <a:t> доступу </a:t>
          </a:r>
          <a:r>
            <a:rPr lang="ru-RU" sz="1800" dirty="0" err="1">
              <a:solidFill>
                <a:schemeClr val="tx1"/>
              </a:solidFill>
            </a:rPr>
            <a:t>клієнта</a:t>
          </a:r>
          <a:r>
            <a:rPr lang="ru-RU" sz="1800" dirty="0">
              <a:solidFill>
                <a:schemeClr val="tx1"/>
              </a:solidFill>
            </a:rPr>
            <a:t> до </a:t>
          </a:r>
          <a:r>
            <a:rPr lang="ru-RU" sz="1800" dirty="0" err="1">
              <a:solidFill>
                <a:schemeClr val="tx1"/>
              </a:solidFill>
            </a:rPr>
            <a:t>інформації</a:t>
          </a:r>
          <a:r>
            <a:rPr lang="ru-RU" sz="1800" dirty="0">
              <a:solidFill>
                <a:schemeClr val="tx1"/>
              </a:solidFill>
            </a:rPr>
            <a:t> про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продукти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умови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48A71B98-E7DA-4369-868D-B30736C14B2F}" type="presOf" srcId="{29CDAB08-C8BE-4ADE-A1C3-08D7E1BD3625}" destId="{41769C3B-41C0-4CC7-ADFD-5C6CD02BA697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93591FDB-6D44-4B1B-8309-551974456EEA}" type="presOf" srcId="{012C68F9-E4D9-4A01-889D-B71782F1051C}" destId="{3134637C-B2CB-422B-89CD-8F8BE738ED2D}" srcOrd="0" destOrd="0" presId="urn:microsoft.com/office/officeart/2005/8/layout/vList2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B86A59C4-CE06-462B-8F5F-821742775086}" type="presOf" srcId="{F0F75801-D6DF-4CC3-AAFD-73429282970E}" destId="{96E46F51-5339-440A-8A70-B7478905C92A}" srcOrd="0" destOrd="0" presId="urn:microsoft.com/office/officeart/2005/8/layout/vList2"/>
    <dgm:cxn modelId="{65AA9768-8C55-419B-95B0-9171A8BD09E8}" type="presOf" srcId="{7CCCCD92-B7F2-4FC7-A253-D634BFBD39F9}" destId="{3FC786CE-1450-42F8-80D8-7E9894439474}" srcOrd="0" destOrd="0" presId="urn:microsoft.com/office/officeart/2005/8/layout/vList2"/>
    <dgm:cxn modelId="{3DE73740-3270-499F-BC8E-396ADF623FD8}" type="presOf" srcId="{5A1373DC-F97D-4843-B789-BD54A14AFF1E}" destId="{3919DD8A-44A9-4733-BBA5-B1C7519E5470}" srcOrd="0" destOrd="0" presId="urn:microsoft.com/office/officeart/2005/8/layout/vList2"/>
    <dgm:cxn modelId="{7C51B9E6-90B7-4EFC-B9E1-BAB5A33BD230}" type="presParOf" srcId="{96E46F51-5339-440A-8A70-B7478905C92A}" destId="{3919DD8A-44A9-4733-BBA5-B1C7519E5470}" srcOrd="0" destOrd="0" presId="urn:microsoft.com/office/officeart/2005/8/layout/vList2"/>
    <dgm:cxn modelId="{3EE50E95-DD8C-4EA5-908C-8DB1BD95097A}" type="presParOf" srcId="{96E46F51-5339-440A-8A70-B7478905C92A}" destId="{A52995FA-A493-4291-9472-117011CD935D}" srcOrd="1" destOrd="0" presId="urn:microsoft.com/office/officeart/2005/8/layout/vList2"/>
    <dgm:cxn modelId="{78C257B0-ACF0-4B67-8F46-C6908EC71D65}" type="presParOf" srcId="{96E46F51-5339-440A-8A70-B7478905C92A}" destId="{41769C3B-41C0-4CC7-ADFD-5C6CD02BA697}" srcOrd="2" destOrd="0" presId="urn:microsoft.com/office/officeart/2005/8/layout/vList2"/>
    <dgm:cxn modelId="{72F4C6BC-76B5-4B20-B16A-60C0949CFC7B}" type="presParOf" srcId="{96E46F51-5339-440A-8A70-B7478905C92A}" destId="{401566AC-4C96-4837-AAB4-94DC7A461D11}" srcOrd="3" destOrd="0" presId="urn:microsoft.com/office/officeart/2005/8/layout/vList2"/>
    <dgm:cxn modelId="{447C2608-509F-4B5F-A3DC-150DC9AF24BF}" type="presParOf" srcId="{96E46F51-5339-440A-8A70-B7478905C92A}" destId="{3134637C-B2CB-422B-89CD-8F8BE738ED2D}" srcOrd="4" destOrd="0" presId="urn:microsoft.com/office/officeart/2005/8/layout/vList2"/>
    <dgm:cxn modelId="{2FECBC4E-BA38-4541-82EF-6D3EEA5D60EE}" type="presParOf" srcId="{96E46F51-5339-440A-8A70-B7478905C92A}" destId="{F166CFC5-9EA0-450C-BAF4-F175F6E2135A}" srcOrd="5" destOrd="0" presId="urn:microsoft.com/office/officeart/2005/8/layout/vList2"/>
    <dgm:cxn modelId="{573A35AC-A372-46F9-814C-9F59561E55F8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08697-EDCA-481C-AE89-279EC21558B7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86E9732-2A39-498F-B039-25AE70466C97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Повна цивільна дієздатність</a:t>
          </a:r>
          <a:endParaRPr lang="ru-UA" sz="1400" b="1" dirty="0"/>
        </a:p>
      </dgm:t>
    </dgm:pt>
    <dgm:pt modelId="{4763AC7C-6398-4229-93E5-31DCEE6B5AD4}" type="parTrans" cxnId="{62D15067-A375-414D-B8EC-8876B3CAA049}">
      <dgm:prSet/>
      <dgm:spPr/>
      <dgm:t>
        <a:bodyPr/>
        <a:lstStyle/>
        <a:p>
          <a:endParaRPr lang="x-none"/>
        </a:p>
      </dgm:t>
    </dgm:pt>
    <dgm:pt modelId="{FA70C43C-EA26-4697-BB15-CA0C39118DBE}" type="sibTrans" cxnId="{62D15067-A375-414D-B8EC-8876B3CAA049}">
      <dgm:prSet/>
      <dgm:spPr/>
      <dgm:t>
        <a:bodyPr/>
        <a:lstStyle/>
        <a:p>
          <a:endParaRPr lang="x-none"/>
        </a:p>
      </dgm:t>
    </dgm:pt>
    <dgm:pt modelId="{3B4329AE-9A0F-4B78-827B-6024F9DE51DD}">
      <dgm:prSet custT="1"/>
      <dgm:spPr>
        <a:solidFill>
          <a:srgbClr val="C00000"/>
        </a:solidFill>
      </dgm:spPr>
      <dgm:t>
        <a:bodyPr/>
        <a:lstStyle/>
        <a:p>
          <a:pPr algn="ctr"/>
          <a:r>
            <a:rPr lang="ru-RU" sz="1400" b="1" dirty="0" err="1"/>
            <a:t>Підтверджений</a:t>
          </a:r>
          <a:r>
            <a:rPr lang="ru-RU" sz="1400" b="1" dirty="0"/>
            <a:t> </a:t>
          </a:r>
          <a:r>
            <a:rPr lang="ru-RU" sz="1400" b="1" dirty="0" err="1"/>
            <a:t>необхідний</a:t>
          </a:r>
          <a:r>
            <a:rPr lang="ru-RU" sz="1400" b="1" dirty="0"/>
            <a:t> </a:t>
          </a:r>
          <a:r>
            <a:rPr lang="ru-RU" sz="1400" b="1" dirty="0" err="1"/>
            <a:t>рівень</a:t>
          </a:r>
          <a:r>
            <a:rPr lang="ru-RU" sz="1400" b="1" dirty="0"/>
            <a:t> </a:t>
          </a:r>
          <a:r>
            <a:rPr lang="ru-RU" sz="1400" b="1" dirty="0" err="1"/>
            <a:t>знань</a:t>
          </a:r>
          <a:r>
            <a:rPr lang="ru-RU" sz="1400" b="1" dirty="0"/>
            <a:t> </a:t>
          </a:r>
          <a:r>
            <a:rPr lang="ru-RU" sz="1400" b="1" dirty="0" err="1"/>
            <a:t>відповідно</a:t>
          </a:r>
          <a:r>
            <a:rPr lang="ru-RU" sz="1400" b="1" dirty="0"/>
            <a:t> до статей 83 і 84 Закону</a:t>
          </a:r>
          <a:endParaRPr lang="ru-UA" sz="1400" b="1" dirty="0"/>
        </a:p>
      </dgm:t>
    </dgm:pt>
    <dgm:pt modelId="{2537946F-D864-49F7-BEBE-553E8A732F08}" type="parTrans" cxnId="{479C1DBB-7D6D-4A19-9ABA-77F4396E38E2}">
      <dgm:prSet/>
      <dgm:spPr/>
      <dgm:t>
        <a:bodyPr/>
        <a:lstStyle/>
        <a:p>
          <a:endParaRPr lang="x-none"/>
        </a:p>
      </dgm:t>
    </dgm:pt>
    <dgm:pt modelId="{7744A17C-83F5-42E8-8229-8F771C59241D}" type="sibTrans" cxnId="{479C1DBB-7D6D-4A19-9ABA-77F4396E38E2}">
      <dgm:prSet/>
      <dgm:spPr/>
      <dgm:t>
        <a:bodyPr/>
        <a:lstStyle/>
        <a:p>
          <a:endParaRPr lang="x-none"/>
        </a:p>
      </dgm:t>
    </dgm:pt>
    <dgm:pt modelId="{4AD1F37F-7549-4014-AAC3-EA4949F0BB33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Бездоганна ділова репутація</a:t>
          </a:r>
          <a:endParaRPr lang="ru-UA" sz="1400" b="1" dirty="0"/>
        </a:p>
      </dgm:t>
    </dgm:pt>
    <dgm:pt modelId="{98FE423D-6D41-4243-ADD0-F83722515EA0}" type="parTrans" cxnId="{75DFFD6E-4C0B-41D7-8F40-C451EF8FC6A3}">
      <dgm:prSet/>
      <dgm:spPr/>
      <dgm:t>
        <a:bodyPr/>
        <a:lstStyle/>
        <a:p>
          <a:endParaRPr lang="x-none"/>
        </a:p>
      </dgm:t>
    </dgm:pt>
    <dgm:pt modelId="{35325CDF-05C2-4F23-BAEB-F67F75EF7E69}" type="sibTrans" cxnId="{75DFFD6E-4C0B-41D7-8F40-C451EF8FC6A3}">
      <dgm:prSet/>
      <dgm:spPr/>
      <dgm:t>
        <a:bodyPr/>
        <a:lstStyle/>
        <a:p>
          <a:endParaRPr lang="x-none"/>
        </a:p>
      </dgm:t>
    </dgm:pt>
    <dgm:pt modelId="{6F797E7B-34C3-44CB-8C97-859665EC42F2}">
      <dgm:prSet custT="1"/>
      <dgm:spPr>
        <a:solidFill>
          <a:srgbClr val="C00000"/>
        </a:solidFill>
      </dgm:spPr>
      <dgm:t>
        <a:bodyPr/>
        <a:lstStyle/>
        <a:p>
          <a:r>
            <a:rPr lang="ru-RU" sz="1400" b="1" dirty="0" err="1"/>
            <a:t>Чинний</a:t>
          </a:r>
          <a:r>
            <a:rPr lang="ru-RU" sz="1400" b="1" dirty="0"/>
            <a:t> </a:t>
          </a:r>
          <a:r>
            <a:rPr lang="ru-RU" sz="1400" b="1" dirty="0" err="1"/>
            <a:t>договір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</a:t>
          </a:r>
          <a:r>
            <a:rPr lang="ru-RU" sz="1400" b="1" dirty="0" err="1"/>
            <a:t>відповідальності</a:t>
          </a:r>
          <a:r>
            <a:rPr lang="ru-RU" sz="1400" b="1" dirty="0"/>
            <a:t> за </a:t>
          </a:r>
          <a:r>
            <a:rPr lang="ru-RU" sz="1400" b="1" dirty="0" err="1"/>
            <a:t>класом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13</a:t>
          </a:r>
          <a:endParaRPr lang="ru-UA" sz="1400" b="1" dirty="0"/>
        </a:p>
      </dgm:t>
    </dgm:pt>
    <dgm:pt modelId="{6D17B72F-9C32-4E1D-AFD7-AF58ADCD4D6C}" type="parTrans" cxnId="{7D85F12C-5378-45CF-BAEA-BD7BBF6E3608}">
      <dgm:prSet/>
      <dgm:spPr/>
      <dgm:t>
        <a:bodyPr/>
        <a:lstStyle/>
        <a:p>
          <a:endParaRPr lang="x-none"/>
        </a:p>
      </dgm:t>
    </dgm:pt>
    <dgm:pt modelId="{F3E0E0E0-8FB5-4799-91E0-F6AB57E90A2F}" type="sibTrans" cxnId="{7D85F12C-5378-45CF-BAEA-BD7BBF6E3608}">
      <dgm:prSet/>
      <dgm:spPr/>
      <dgm:t>
        <a:bodyPr/>
        <a:lstStyle/>
        <a:p>
          <a:endParaRPr lang="x-none"/>
        </a:p>
      </dgm:t>
    </dgm:pt>
    <dgm:pt modelId="{3931636D-6DBE-4D44-8B26-176D174BDE1B}" type="pres">
      <dgm:prSet presAssocID="{96708697-EDCA-481C-AE89-279EC21558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106FF6-9E21-41E7-B2CA-D43AB9BC41CB}" type="pres">
      <dgm:prSet presAssocID="{96708697-EDCA-481C-AE89-279EC21558B7}" presName="wedge1" presStyleLbl="node1" presStyleIdx="0" presStyleCnt="4"/>
      <dgm:spPr/>
      <dgm:t>
        <a:bodyPr/>
        <a:lstStyle/>
        <a:p>
          <a:endParaRPr lang="ru-RU"/>
        </a:p>
      </dgm:t>
    </dgm:pt>
    <dgm:pt modelId="{F2E8D97F-6444-4048-8B31-09B9EB0A8758}" type="pres">
      <dgm:prSet presAssocID="{96708697-EDCA-481C-AE89-279EC21558B7}" presName="dummy1a" presStyleCnt="0"/>
      <dgm:spPr/>
    </dgm:pt>
    <dgm:pt modelId="{14EE00D6-1ED6-4F0F-B37B-4C9E4E4AA916}" type="pres">
      <dgm:prSet presAssocID="{96708697-EDCA-481C-AE89-279EC21558B7}" presName="dummy1b" presStyleCnt="0"/>
      <dgm:spPr/>
    </dgm:pt>
    <dgm:pt modelId="{C83A6564-7D0A-46C6-90EA-BFC0D87E2680}" type="pres">
      <dgm:prSet presAssocID="{96708697-EDCA-481C-AE89-279EC21558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1AF26-E2AA-4FC0-9527-0F778833C3AB}" type="pres">
      <dgm:prSet presAssocID="{96708697-EDCA-481C-AE89-279EC21558B7}" presName="wedge2" presStyleLbl="node1" presStyleIdx="1" presStyleCnt="4"/>
      <dgm:spPr/>
      <dgm:t>
        <a:bodyPr/>
        <a:lstStyle/>
        <a:p>
          <a:endParaRPr lang="ru-RU"/>
        </a:p>
      </dgm:t>
    </dgm:pt>
    <dgm:pt modelId="{CD4ECA31-FAEB-42B7-9F85-2977F512D05B}" type="pres">
      <dgm:prSet presAssocID="{96708697-EDCA-481C-AE89-279EC21558B7}" presName="dummy2a" presStyleCnt="0"/>
      <dgm:spPr/>
    </dgm:pt>
    <dgm:pt modelId="{DECE2225-1E68-436E-B913-67A439096140}" type="pres">
      <dgm:prSet presAssocID="{96708697-EDCA-481C-AE89-279EC21558B7}" presName="dummy2b" presStyleCnt="0"/>
      <dgm:spPr/>
    </dgm:pt>
    <dgm:pt modelId="{BDC1C572-A538-4D79-AE0D-383632F27B56}" type="pres">
      <dgm:prSet presAssocID="{96708697-EDCA-481C-AE89-279EC21558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183D3-4683-4E69-81EE-C2F1C11639D6}" type="pres">
      <dgm:prSet presAssocID="{96708697-EDCA-481C-AE89-279EC21558B7}" presName="wedge3" presStyleLbl="node1" presStyleIdx="2" presStyleCnt="4"/>
      <dgm:spPr/>
      <dgm:t>
        <a:bodyPr/>
        <a:lstStyle/>
        <a:p>
          <a:endParaRPr lang="ru-RU"/>
        </a:p>
      </dgm:t>
    </dgm:pt>
    <dgm:pt modelId="{673AC322-89B7-4546-9CAE-D98E44043DE2}" type="pres">
      <dgm:prSet presAssocID="{96708697-EDCA-481C-AE89-279EC21558B7}" presName="dummy3a" presStyleCnt="0"/>
      <dgm:spPr/>
    </dgm:pt>
    <dgm:pt modelId="{D54DE230-716D-4683-B82B-0592CDBE88D5}" type="pres">
      <dgm:prSet presAssocID="{96708697-EDCA-481C-AE89-279EC21558B7}" presName="dummy3b" presStyleCnt="0"/>
      <dgm:spPr/>
    </dgm:pt>
    <dgm:pt modelId="{7FE46F33-E751-4640-94D3-2928084950C9}" type="pres">
      <dgm:prSet presAssocID="{96708697-EDCA-481C-AE89-279EC21558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C3022-1037-40F6-92AA-ADA4028143D3}" type="pres">
      <dgm:prSet presAssocID="{96708697-EDCA-481C-AE89-279EC21558B7}" presName="wedge4" presStyleLbl="node1" presStyleIdx="3" presStyleCnt="4"/>
      <dgm:spPr/>
      <dgm:t>
        <a:bodyPr/>
        <a:lstStyle/>
        <a:p>
          <a:endParaRPr lang="ru-RU"/>
        </a:p>
      </dgm:t>
    </dgm:pt>
    <dgm:pt modelId="{36C69262-C9D8-4374-8D3F-8D356EC3099C}" type="pres">
      <dgm:prSet presAssocID="{96708697-EDCA-481C-AE89-279EC21558B7}" presName="dummy4a" presStyleCnt="0"/>
      <dgm:spPr/>
    </dgm:pt>
    <dgm:pt modelId="{6BA7667A-21A1-44D5-95B4-B4A328181467}" type="pres">
      <dgm:prSet presAssocID="{96708697-EDCA-481C-AE89-279EC21558B7}" presName="dummy4b" presStyleCnt="0"/>
      <dgm:spPr/>
    </dgm:pt>
    <dgm:pt modelId="{EF166EB9-5185-4D58-BE8D-14A9B4F671E2}" type="pres">
      <dgm:prSet presAssocID="{96708697-EDCA-481C-AE89-279EC21558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F8FF-553A-4ABB-99AA-276CD1E59877}" type="pres">
      <dgm:prSet presAssocID="{FA70C43C-EA26-4697-BB15-CA0C39118DBE}" presName="arrowWedge1" presStyleLbl="fgSibTrans2D1" presStyleIdx="0" presStyleCnt="4"/>
      <dgm:spPr/>
    </dgm:pt>
    <dgm:pt modelId="{CC5688DC-84D5-4829-AFDC-9E32447553F6}" type="pres">
      <dgm:prSet presAssocID="{7744A17C-83F5-42E8-8229-8F771C59241D}" presName="arrowWedge2" presStyleLbl="fgSibTrans2D1" presStyleIdx="1" presStyleCnt="4"/>
      <dgm:spPr/>
    </dgm:pt>
    <dgm:pt modelId="{41168821-CCF4-462B-BE78-81D284D1F415}" type="pres">
      <dgm:prSet presAssocID="{35325CDF-05C2-4F23-BAEB-F67F75EF7E69}" presName="arrowWedge3" presStyleLbl="fgSibTrans2D1" presStyleIdx="2" presStyleCnt="4"/>
      <dgm:spPr/>
    </dgm:pt>
    <dgm:pt modelId="{522E3A29-259E-4BBB-B6DD-8A427DE01254}" type="pres">
      <dgm:prSet presAssocID="{F3E0E0E0-8FB5-4799-91E0-F6AB57E90A2F}" presName="arrowWedge4" presStyleLbl="fgSibTrans2D1" presStyleIdx="3" presStyleCnt="4"/>
      <dgm:spPr/>
    </dgm:pt>
  </dgm:ptLst>
  <dgm:cxnLst>
    <dgm:cxn modelId="{D680BB1E-14A9-4CFF-8C4A-D7E96961ECA2}" type="presOf" srcId="{4AD1F37F-7549-4014-AAC3-EA4949F0BB33}" destId="{AE7183D3-4683-4E69-81EE-C2F1C11639D6}" srcOrd="0" destOrd="0" presId="urn:microsoft.com/office/officeart/2005/8/layout/cycle8"/>
    <dgm:cxn modelId="{45F483E9-F9A8-49C8-ABA1-654D6B950B13}" type="presOf" srcId="{186E9732-2A39-498F-B039-25AE70466C97}" destId="{C83A6564-7D0A-46C6-90EA-BFC0D87E2680}" srcOrd="1" destOrd="0" presId="urn:microsoft.com/office/officeart/2005/8/layout/cycle8"/>
    <dgm:cxn modelId="{479C1DBB-7D6D-4A19-9ABA-77F4396E38E2}" srcId="{96708697-EDCA-481C-AE89-279EC21558B7}" destId="{3B4329AE-9A0F-4B78-827B-6024F9DE51DD}" srcOrd="1" destOrd="0" parTransId="{2537946F-D864-49F7-BEBE-553E8A732F08}" sibTransId="{7744A17C-83F5-42E8-8229-8F771C59241D}"/>
    <dgm:cxn modelId="{81EF5939-B160-4510-9675-5AC6B43292AB}" type="presOf" srcId="{6F797E7B-34C3-44CB-8C97-859665EC42F2}" destId="{46AC3022-1037-40F6-92AA-ADA4028143D3}" srcOrd="0" destOrd="0" presId="urn:microsoft.com/office/officeart/2005/8/layout/cycle8"/>
    <dgm:cxn modelId="{8C3814B7-30AC-4521-9942-A43F99A27208}" type="presOf" srcId="{4AD1F37F-7549-4014-AAC3-EA4949F0BB33}" destId="{7FE46F33-E751-4640-94D3-2928084950C9}" srcOrd="1" destOrd="0" presId="urn:microsoft.com/office/officeart/2005/8/layout/cycle8"/>
    <dgm:cxn modelId="{C37B8F59-9AB7-4D2E-821A-27BAA103B690}" type="presOf" srcId="{6F797E7B-34C3-44CB-8C97-859665EC42F2}" destId="{EF166EB9-5185-4D58-BE8D-14A9B4F671E2}" srcOrd="1" destOrd="0" presId="urn:microsoft.com/office/officeart/2005/8/layout/cycle8"/>
    <dgm:cxn modelId="{F8639EAA-90A5-4A46-9A3D-F39425CA9C4E}" type="presOf" srcId="{96708697-EDCA-481C-AE89-279EC21558B7}" destId="{3931636D-6DBE-4D44-8B26-176D174BDE1B}" srcOrd="0" destOrd="0" presId="urn:microsoft.com/office/officeart/2005/8/layout/cycle8"/>
    <dgm:cxn modelId="{8AD26ACE-E251-4213-9827-1A301F51C464}" type="presOf" srcId="{3B4329AE-9A0F-4B78-827B-6024F9DE51DD}" destId="{BDC1C572-A538-4D79-AE0D-383632F27B56}" srcOrd="1" destOrd="0" presId="urn:microsoft.com/office/officeart/2005/8/layout/cycle8"/>
    <dgm:cxn modelId="{364951CD-18BD-4420-BBE2-7813D97B1D96}" type="presOf" srcId="{186E9732-2A39-498F-B039-25AE70466C97}" destId="{0C106FF6-9E21-41E7-B2CA-D43AB9BC41CB}" srcOrd="0" destOrd="0" presId="urn:microsoft.com/office/officeart/2005/8/layout/cycle8"/>
    <dgm:cxn modelId="{75DFFD6E-4C0B-41D7-8F40-C451EF8FC6A3}" srcId="{96708697-EDCA-481C-AE89-279EC21558B7}" destId="{4AD1F37F-7549-4014-AAC3-EA4949F0BB33}" srcOrd="2" destOrd="0" parTransId="{98FE423D-6D41-4243-ADD0-F83722515EA0}" sibTransId="{35325CDF-05C2-4F23-BAEB-F67F75EF7E69}"/>
    <dgm:cxn modelId="{5C0D9620-C308-471C-8449-DF43B18D3022}" type="presOf" srcId="{3B4329AE-9A0F-4B78-827B-6024F9DE51DD}" destId="{9E01AF26-E2AA-4FC0-9527-0F778833C3AB}" srcOrd="0" destOrd="0" presId="urn:microsoft.com/office/officeart/2005/8/layout/cycle8"/>
    <dgm:cxn modelId="{62D15067-A375-414D-B8EC-8876B3CAA049}" srcId="{96708697-EDCA-481C-AE89-279EC21558B7}" destId="{186E9732-2A39-498F-B039-25AE70466C97}" srcOrd="0" destOrd="0" parTransId="{4763AC7C-6398-4229-93E5-31DCEE6B5AD4}" sibTransId="{FA70C43C-EA26-4697-BB15-CA0C39118DBE}"/>
    <dgm:cxn modelId="{7D85F12C-5378-45CF-BAEA-BD7BBF6E3608}" srcId="{96708697-EDCA-481C-AE89-279EC21558B7}" destId="{6F797E7B-34C3-44CB-8C97-859665EC42F2}" srcOrd="3" destOrd="0" parTransId="{6D17B72F-9C32-4E1D-AFD7-AF58ADCD4D6C}" sibTransId="{F3E0E0E0-8FB5-4799-91E0-F6AB57E90A2F}"/>
    <dgm:cxn modelId="{E814811C-FAAF-49D7-A069-72A7D8FBA895}" type="presParOf" srcId="{3931636D-6DBE-4D44-8B26-176D174BDE1B}" destId="{0C106FF6-9E21-41E7-B2CA-D43AB9BC41CB}" srcOrd="0" destOrd="0" presId="urn:microsoft.com/office/officeart/2005/8/layout/cycle8"/>
    <dgm:cxn modelId="{BD041471-6546-476F-870F-00E5A183B491}" type="presParOf" srcId="{3931636D-6DBE-4D44-8B26-176D174BDE1B}" destId="{F2E8D97F-6444-4048-8B31-09B9EB0A8758}" srcOrd="1" destOrd="0" presId="urn:microsoft.com/office/officeart/2005/8/layout/cycle8"/>
    <dgm:cxn modelId="{1907A59B-903A-41B0-9E28-8066948D4DFA}" type="presParOf" srcId="{3931636D-6DBE-4D44-8B26-176D174BDE1B}" destId="{14EE00D6-1ED6-4F0F-B37B-4C9E4E4AA916}" srcOrd="2" destOrd="0" presId="urn:microsoft.com/office/officeart/2005/8/layout/cycle8"/>
    <dgm:cxn modelId="{8AD2BC29-E751-499B-8EC9-B78EE9227259}" type="presParOf" srcId="{3931636D-6DBE-4D44-8B26-176D174BDE1B}" destId="{C83A6564-7D0A-46C6-90EA-BFC0D87E2680}" srcOrd="3" destOrd="0" presId="urn:microsoft.com/office/officeart/2005/8/layout/cycle8"/>
    <dgm:cxn modelId="{EB56EDF5-A234-46DD-8D8A-BF0E3F7D8C7D}" type="presParOf" srcId="{3931636D-6DBE-4D44-8B26-176D174BDE1B}" destId="{9E01AF26-E2AA-4FC0-9527-0F778833C3AB}" srcOrd="4" destOrd="0" presId="urn:microsoft.com/office/officeart/2005/8/layout/cycle8"/>
    <dgm:cxn modelId="{8CB3EB4C-DECB-4955-AE4E-4604DD7168C6}" type="presParOf" srcId="{3931636D-6DBE-4D44-8B26-176D174BDE1B}" destId="{CD4ECA31-FAEB-42B7-9F85-2977F512D05B}" srcOrd="5" destOrd="0" presId="urn:microsoft.com/office/officeart/2005/8/layout/cycle8"/>
    <dgm:cxn modelId="{AD1EDA2E-5E28-4D39-B99B-64E2A74ABAE6}" type="presParOf" srcId="{3931636D-6DBE-4D44-8B26-176D174BDE1B}" destId="{DECE2225-1E68-436E-B913-67A439096140}" srcOrd="6" destOrd="0" presId="urn:microsoft.com/office/officeart/2005/8/layout/cycle8"/>
    <dgm:cxn modelId="{11E13FCE-547E-49F1-90B4-9548901F5D40}" type="presParOf" srcId="{3931636D-6DBE-4D44-8B26-176D174BDE1B}" destId="{BDC1C572-A538-4D79-AE0D-383632F27B56}" srcOrd="7" destOrd="0" presId="urn:microsoft.com/office/officeart/2005/8/layout/cycle8"/>
    <dgm:cxn modelId="{4E74085A-8120-4D41-B96C-FE7D6CB2328D}" type="presParOf" srcId="{3931636D-6DBE-4D44-8B26-176D174BDE1B}" destId="{AE7183D3-4683-4E69-81EE-C2F1C11639D6}" srcOrd="8" destOrd="0" presId="urn:microsoft.com/office/officeart/2005/8/layout/cycle8"/>
    <dgm:cxn modelId="{DD98BF87-9363-4D37-B51A-B10EC89B1EDD}" type="presParOf" srcId="{3931636D-6DBE-4D44-8B26-176D174BDE1B}" destId="{673AC322-89B7-4546-9CAE-D98E44043DE2}" srcOrd="9" destOrd="0" presId="urn:microsoft.com/office/officeart/2005/8/layout/cycle8"/>
    <dgm:cxn modelId="{9D86EE39-855B-4F21-849C-D5DAF2B8DB42}" type="presParOf" srcId="{3931636D-6DBE-4D44-8B26-176D174BDE1B}" destId="{D54DE230-716D-4683-B82B-0592CDBE88D5}" srcOrd="10" destOrd="0" presId="urn:microsoft.com/office/officeart/2005/8/layout/cycle8"/>
    <dgm:cxn modelId="{78C3433C-E77F-44F2-846B-6351D7635C3F}" type="presParOf" srcId="{3931636D-6DBE-4D44-8B26-176D174BDE1B}" destId="{7FE46F33-E751-4640-94D3-2928084950C9}" srcOrd="11" destOrd="0" presId="urn:microsoft.com/office/officeart/2005/8/layout/cycle8"/>
    <dgm:cxn modelId="{58316770-E898-406A-A33F-7BF04EC2DAFA}" type="presParOf" srcId="{3931636D-6DBE-4D44-8B26-176D174BDE1B}" destId="{46AC3022-1037-40F6-92AA-ADA4028143D3}" srcOrd="12" destOrd="0" presId="urn:microsoft.com/office/officeart/2005/8/layout/cycle8"/>
    <dgm:cxn modelId="{A6C71AD0-4558-403C-8157-01D2D759E7BA}" type="presParOf" srcId="{3931636D-6DBE-4D44-8B26-176D174BDE1B}" destId="{36C69262-C9D8-4374-8D3F-8D356EC3099C}" srcOrd="13" destOrd="0" presId="urn:microsoft.com/office/officeart/2005/8/layout/cycle8"/>
    <dgm:cxn modelId="{887555A6-063B-49AE-85C4-B22642BEFFE1}" type="presParOf" srcId="{3931636D-6DBE-4D44-8B26-176D174BDE1B}" destId="{6BA7667A-21A1-44D5-95B4-B4A328181467}" srcOrd="14" destOrd="0" presId="urn:microsoft.com/office/officeart/2005/8/layout/cycle8"/>
    <dgm:cxn modelId="{28AB2870-44D2-49D3-B4C2-A8136D67A1FC}" type="presParOf" srcId="{3931636D-6DBE-4D44-8B26-176D174BDE1B}" destId="{EF166EB9-5185-4D58-BE8D-14A9B4F671E2}" srcOrd="15" destOrd="0" presId="urn:microsoft.com/office/officeart/2005/8/layout/cycle8"/>
    <dgm:cxn modelId="{6F317B94-0CA6-40B1-AB0F-79A7E97DE507}" type="presParOf" srcId="{3931636D-6DBE-4D44-8B26-176D174BDE1B}" destId="{9832F8FF-553A-4ABB-99AA-276CD1E59877}" srcOrd="16" destOrd="0" presId="urn:microsoft.com/office/officeart/2005/8/layout/cycle8"/>
    <dgm:cxn modelId="{46EF570B-0C6D-4AC5-8F71-70C21F3F8682}" type="presParOf" srcId="{3931636D-6DBE-4D44-8B26-176D174BDE1B}" destId="{CC5688DC-84D5-4829-AFDC-9E32447553F6}" srcOrd="17" destOrd="0" presId="urn:microsoft.com/office/officeart/2005/8/layout/cycle8"/>
    <dgm:cxn modelId="{ED714D55-7668-4290-88E6-7B4819FD9ABD}" type="presParOf" srcId="{3931636D-6DBE-4D44-8B26-176D174BDE1B}" destId="{41168821-CCF4-462B-BE78-81D284D1F415}" srcOrd="18" destOrd="0" presId="urn:microsoft.com/office/officeart/2005/8/layout/cycle8"/>
    <dgm:cxn modelId="{15965725-0FC5-4B2B-9C03-C13AF1B7669C}" type="presParOf" srcId="{3931636D-6DBE-4D44-8B26-176D174BDE1B}" destId="{522E3A29-259E-4BBB-B6DD-8A427DE0125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</a:rPr>
            <a:t>Страховики,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посередники</a:t>
          </a:r>
          <a:r>
            <a:rPr lang="ru-RU" sz="1800" kern="1200" dirty="0">
              <a:solidFill>
                <a:schemeClr val="tx1"/>
              </a:solidFill>
            </a:rPr>
            <a:t>, а </a:t>
          </a:r>
          <a:r>
            <a:rPr lang="ru-RU" sz="1800" kern="1200" dirty="0" err="1">
              <a:solidFill>
                <a:schemeClr val="tx1"/>
              </a:solidFill>
            </a:rPr>
            <a:t>також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керівники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працівники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зобов’язані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здійснювати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діяльність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та/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з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максимальним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урахуванням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вимог</a:t>
          </a:r>
          <a:r>
            <a:rPr lang="ru-RU" sz="1800" kern="1200" dirty="0">
              <a:solidFill>
                <a:schemeClr val="tx1"/>
              </a:solidFill>
            </a:rPr>
            <a:t> та потреб </a:t>
          </a:r>
          <a:r>
            <a:rPr lang="ru-RU" sz="1800" kern="1200" dirty="0" err="1">
              <a:solidFill>
                <a:schemeClr val="tx1"/>
              </a:solidFill>
            </a:rPr>
            <a:t>клієнтів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страхуванні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Конфліктом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є </a:t>
          </a:r>
          <a:r>
            <a:rPr lang="ru-RU" sz="1800" kern="1200" dirty="0" err="1">
              <a:solidFill>
                <a:schemeClr val="tx1"/>
              </a:solidFill>
            </a:rPr>
            <a:t>суперечність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між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службовими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обов’язками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>
              <a:solidFill>
                <a:schemeClr val="tx1"/>
              </a:solidFill>
            </a:rPr>
            <a:t>та </a:t>
          </a:r>
          <a:r>
            <a:rPr lang="ru-RU" sz="1800" kern="1200" dirty="0" err="1">
              <a:solidFill>
                <a:schemeClr val="tx1"/>
              </a:solidFill>
            </a:rPr>
            <a:t>особистими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інтересами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чи</a:t>
          </a:r>
          <a:r>
            <a:rPr lang="ru-RU" sz="1800" kern="1200" dirty="0">
              <a:solidFill>
                <a:schemeClr val="tx1"/>
              </a:solidFill>
            </a:rPr>
            <a:t> страховика, </a:t>
          </a:r>
          <a:r>
            <a:rPr lang="ru-RU" sz="1800" kern="1200" dirty="0" err="1">
              <a:solidFill>
                <a:schemeClr val="tx1"/>
              </a:solidFill>
            </a:rPr>
            <a:t>що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може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вплинути</a:t>
          </a:r>
          <a:r>
            <a:rPr lang="ru-RU" sz="1800" kern="1200" dirty="0">
              <a:solidFill>
                <a:schemeClr val="tx1"/>
              </a:solidFill>
            </a:rPr>
            <a:t> на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об'єктивність</a:t>
          </a:r>
          <a:r>
            <a:rPr lang="ru-RU" sz="1800" kern="1200" dirty="0">
              <a:solidFill>
                <a:schemeClr val="tx1"/>
              </a:solidFill>
            </a:rPr>
            <a:t>,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добросовісність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рішень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рівність</a:t>
          </a:r>
          <a:r>
            <a:rPr lang="ru-RU" sz="1800" kern="1200" dirty="0">
              <a:solidFill>
                <a:schemeClr val="tx1"/>
              </a:solidFill>
            </a:rPr>
            <a:t> доступу </a:t>
          </a:r>
          <a:r>
            <a:rPr lang="ru-RU" sz="1800" kern="1200" dirty="0" err="1">
              <a:solidFill>
                <a:schemeClr val="tx1"/>
              </a:solidFill>
            </a:rPr>
            <a:t>клієнта</a:t>
          </a:r>
          <a:r>
            <a:rPr lang="ru-RU" sz="1800" kern="1200" dirty="0">
              <a:solidFill>
                <a:schemeClr val="tx1"/>
              </a:solidFill>
            </a:rPr>
            <a:t> до </a:t>
          </a:r>
          <a:r>
            <a:rPr lang="ru-RU" sz="1800" kern="1200" dirty="0" err="1">
              <a:solidFill>
                <a:schemeClr val="tx1"/>
              </a:solidFill>
            </a:rPr>
            <a:t>інформації</a:t>
          </a:r>
          <a:r>
            <a:rPr lang="ru-RU" sz="1800" kern="1200" dirty="0">
              <a:solidFill>
                <a:schemeClr val="tx1"/>
              </a:solidFill>
            </a:rPr>
            <a:t> про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продукти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умови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06FF6-9E21-41E7-B2CA-D43AB9BC41CB}">
      <dsp:nvSpPr>
        <dsp:cNvPr id="0" name=""/>
        <dsp:cNvSpPr/>
      </dsp:nvSpPr>
      <dsp:spPr>
        <a:xfrm>
          <a:off x="1045841" y="282760"/>
          <a:ext cx="3833665" cy="3833665"/>
        </a:xfrm>
        <a:prstGeom prst="pie">
          <a:avLst>
            <a:gd name="adj1" fmla="val 16200000"/>
            <a:gd name="adj2" fmla="val 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Повна цивільна дієздатність</a:t>
          </a:r>
          <a:endParaRPr lang="ru-UA" sz="1400" b="1" kern="1200" dirty="0"/>
        </a:p>
      </dsp:txBody>
      <dsp:txXfrm>
        <a:off x="3080879" y="1077333"/>
        <a:ext cx="1414805" cy="1049694"/>
      </dsp:txXfrm>
    </dsp:sp>
    <dsp:sp modelId="{9E01AF26-E2AA-4FC0-9527-0F778833C3AB}">
      <dsp:nvSpPr>
        <dsp:cNvPr id="0" name=""/>
        <dsp:cNvSpPr/>
      </dsp:nvSpPr>
      <dsp:spPr>
        <a:xfrm>
          <a:off x="1045841" y="411461"/>
          <a:ext cx="3833665" cy="3833665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Підтверджений</a:t>
          </a:r>
          <a:r>
            <a:rPr lang="ru-RU" sz="1400" b="1" kern="1200" dirty="0"/>
            <a:t> </a:t>
          </a:r>
          <a:r>
            <a:rPr lang="ru-RU" sz="1400" b="1" kern="1200" dirty="0" err="1"/>
            <a:t>необхідний</a:t>
          </a:r>
          <a:r>
            <a:rPr lang="ru-RU" sz="1400" b="1" kern="1200" dirty="0"/>
            <a:t> </a:t>
          </a:r>
          <a:r>
            <a:rPr lang="ru-RU" sz="1400" b="1" kern="1200" dirty="0" err="1"/>
            <a:t>рівень</a:t>
          </a:r>
          <a:r>
            <a:rPr lang="ru-RU" sz="1400" b="1" kern="1200" dirty="0"/>
            <a:t> </a:t>
          </a:r>
          <a:r>
            <a:rPr lang="ru-RU" sz="1400" b="1" kern="1200" dirty="0" err="1"/>
            <a:t>знань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відповідно</a:t>
          </a:r>
          <a:r>
            <a:rPr lang="ru-RU" sz="1400" b="1" kern="1200" dirty="0"/>
            <a:t> до статей 83 і 84 Закону</a:t>
          </a:r>
          <a:endParaRPr lang="ru-UA" sz="1400" b="1" kern="1200" dirty="0"/>
        </a:p>
      </dsp:txBody>
      <dsp:txXfrm>
        <a:off x="3080879" y="2400860"/>
        <a:ext cx="1414805" cy="1049694"/>
      </dsp:txXfrm>
    </dsp:sp>
    <dsp:sp modelId="{AE7183D3-4683-4E69-81EE-C2F1C11639D6}">
      <dsp:nvSpPr>
        <dsp:cNvPr id="0" name=""/>
        <dsp:cNvSpPr/>
      </dsp:nvSpPr>
      <dsp:spPr>
        <a:xfrm>
          <a:off x="917140" y="411461"/>
          <a:ext cx="3833665" cy="3833665"/>
        </a:xfrm>
        <a:prstGeom prst="pie">
          <a:avLst>
            <a:gd name="adj1" fmla="val 5400000"/>
            <a:gd name="adj2" fmla="val 1080000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Бездоганна ділова репутація</a:t>
          </a:r>
          <a:endParaRPr lang="ru-UA" sz="1400" b="1" kern="1200" dirty="0"/>
        </a:p>
      </dsp:txBody>
      <dsp:txXfrm>
        <a:off x="1300963" y="2400860"/>
        <a:ext cx="1414805" cy="1049694"/>
      </dsp:txXfrm>
    </dsp:sp>
    <dsp:sp modelId="{46AC3022-1037-40F6-92AA-ADA4028143D3}">
      <dsp:nvSpPr>
        <dsp:cNvPr id="0" name=""/>
        <dsp:cNvSpPr/>
      </dsp:nvSpPr>
      <dsp:spPr>
        <a:xfrm>
          <a:off x="917140" y="282760"/>
          <a:ext cx="3833665" cy="3833665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Чинний</a:t>
          </a:r>
          <a:r>
            <a:rPr lang="ru-RU" sz="1400" b="1" kern="1200" dirty="0"/>
            <a:t> </a:t>
          </a:r>
          <a:r>
            <a:rPr lang="ru-RU" sz="1400" b="1" kern="1200" dirty="0" err="1"/>
            <a:t>договір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відповідальності</a:t>
          </a:r>
          <a:r>
            <a:rPr lang="ru-RU" sz="1400" b="1" kern="1200" dirty="0"/>
            <a:t> за </a:t>
          </a:r>
          <a:r>
            <a:rPr lang="ru-RU" sz="1400" b="1" kern="1200" dirty="0" err="1"/>
            <a:t>класом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13</a:t>
          </a:r>
          <a:endParaRPr lang="ru-UA" sz="1400" b="1" kern="1200" dirty="0"/>
        </a:p>
      </dsp:txBody>
      <dsp:txXfrm>
        <a:off x="1300963" y="1077333"/>
        <a:ext cx="1414805" cy="1049694"/>
      </dsp:txXfrm>
    </dsp:sp>
    <dsp:sp modelId="{9832F8FF-553A-4ABB-99AA-276CD1E59877}">
      <dsp:nvSpPr>
        <dsp:cNvPr id="0" name=""/>
        <dsp:cNvSpPr/>
      </dsp:nvSpPr>
      <dsp:spPr>
        <a:xfrm>
          <a:off x="808519" y="45438"/>
          <a:ext cx="4308310" cy="43083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688DC-84D5-4829-AFDC-9E32447553F6}">
      <dsp:nvSpPr>
        <dsp:cNvPr id="0" name=""/>
        <dsp:cNvSpPr/>
      </dsp:nvSpPr>
      <dsp:spPr>
        <a:xfrm>
          <a:off x="808519" y="174139"/>
          <a:ext cx="4308310" cy="43083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168821-CCF4-462B-BE78-81D284D1F415}">
      <dsp:nvSpPr>
        <dsp:cNvPr id="0" name=""/>
        <dsp:cNvSpPr/>
      </dsp:nvSpPr>
      <dsp:spPr>
        <a:xfrm>
          <a:off x="679818" y="174139"/>
          <a:ext cx="4308310" cy="43083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2E3A29-259E-4BBB-B6DD-8A427DE01254}">
      <dsp:nvSpPr>
        <dsp:cNvPr id="0" name=""/>
        <dsp:cNvSpPr/>
      </dsp:nvSpPr>
      <dsp:spPr>
        <a:xfrm>
          <a:off x="679818" y="45438"/>
          <a:ext cx="4308310" cy="43083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,+%D0%BA%D0%BE%D0%BD%D1%82%D1%80%D0%BE%D0%BB%D1%8E+%D0%B7%D0%B0+%D0%B4%D0%BE%D1%82%D1%80%D0%B8%D0%BC%D0%B0%D0%BD%D0%BD%D1%8F%D0%BC+%D0%BD%D0%BE%D1%80%D0%BC+(%D0%BA%D0%BE%D0%BC%D0%BF%D0%BB%D0%B0%D1%94%D0%BD%D1%81)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</a:t>
            </a:r>
            <a:r>
              <a:rPr lang="uk-UA" b="1" kern="0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=""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1352600" y="1556792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/>
              <a:t>ПОРЯДОК ОЦІНЮВАННЯ ОСОБАМИ, ЯКІ ЗДІЙСНЮЮТЬ </a:t>
            </a:r>
            <a:r>
              <a:rPr lang="ru-RU" sz="2500" b="1" dirty="0" smtClean="0"/>
              <a:t>ДІЯЛЬНІСТЬ</a:t>
            </a:r>
            <a:r>
              <a:rPr lang="en-US" sz="2500" b="1" dirty="0" smtClean="0"/>
              <a:t> </a:t>
            </a:r>
            <a:r>
              <a:rPr lang="ru-RU" sz="2500" b="1" dirty="0" smtClean="0"/>
              <a:t>(ВИКОНУЮТЬ </a:t>
            </a:r>
            <a:r>
              <a:rPr lang="ru-RU" sz="2500" b="1" dirty="0"/>
              <a:t>ТРУДОВІ ОБОВ’ЯЗКИ) З РЕАЛІЗАЦІЇ СТРАХОВИХ </a:t>
            </a:r>
            <a:r>
              <a:rPr lang="ru-RU" sz="2500" b="1" dirty="0" smtClean="0"/>
              <a:t>ТА/АБО</a:t>
            </a:r>
            <a:r>
              <a:rPr lang="en-US" sz="2500" b="1" dirty="0" smtClean="0"/>
              <a:t> </a:t>
            </a:r>
            <a:r>
              <a:rPr lang="ru-RU" sz="2500" b="1" dirty="0" smtClean="0"/>
              <a:t>ПЕРЕСТРАХОВИХ </a:t>
            </a:r>
            <a:r>
              <a:rPr lang="ru-RU" sz="2500" b="1" dirty="0"/>
              <a:t>ПРОДУКТІВ, ПОТРЕБ КЛІЄНТА</a:t>
            </a:r>
            <a:endParaRPr lang="uk-UA" sz="25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- про </a:t>
            </a:r>
            <a:r>
              <a:rPr lang="ru-RU" b="1" dirty="0">
                <a:solidFill>
                  <a:srgbClr val="FF0000"/>
                </a:solidFill>
              </a:rPr>
              <a:t>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prstClr val="black"/>
                </a:solidFill>
              </a:rPr>
              <a:t>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про </a:t>
            </a:r>
            <a:r>
              <a:rPr lang="ru-RU" b="1" dirty="0">
                <a:solidFill>
                  <a:prstClr val="black"/>
                </a:solidFill>
              </a:rPr>
              <a:t>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b="1" dirty="0" smtClean="0">
                <a:solidFill>
                  <a:prstClr val="black"/>
                </a:solidFill>
              </a:rPr>
              <a:t>:</a:t>
            </a:r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 smtClean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 smtClean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</a:t>
            </a:r>
            <a:r>
              <a:rPr lang="ru-RU" b="1" dirty="0" err="1" smtClean="0"/>
              <a:t>інформацію</a:t>
            </a:r>
            <a:r>
              <a:rPr lang="ru-RU" b="1" dirty="0" smtClean="0"/>
              <a:t> </a:t>
            </a:r>
            <a:r>
              <a:rPr lang="ru-RU" b="1" dirty="0"/>
              <a:t>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–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</a:t>
            </a:r>
            <a:r>
              <a:rPr lang="ru-RU" b="1" dirty="0" smtClean="0"/>
              <a:t>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56656" y="4507617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C00000"/>
                </a:solidFill>
              </a:rPr>
              <a:t>Укладення</a:t>
            </a:r>
            <a:r>
              <a:rPr lang="ru-RU" dirty="0">
                <a:solidFill>
                  <a:srgbClr val="C00000"/>
                </a:solidFill>
              </a:rPr>
              <a:t> договору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має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передбачати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наявність</a:t>
            </a:r>
            <a:r>
              <a:rPr lang="ru-RU" dirty="0">
                <a:solidFill>
                  <a:srgbClr val="C00000"/>
                </a:solidFill>
              </a:rPr>
              <a:t> страхового </a:t>
            </a:r>
            <a:r>
              <a:rPr lang="ru-RU" dirty="0" err="1">
                <a:solidFill>
                  <a:srgbClr val="C00000"/>
                </a:solidFill>
              </a:rPr>
              <a:t>інтересу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потенційного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страхувальника</a:t>
            </a:r>
            <a:r>
              <a:rPr lang="ru-RU" dirty="0">
                <a:solidFill>
                  <a:srgbClr val="C00000"/>
                </a:solidFill>
              </a:rPr>
              <a:t> (</a:t>
            </a:r>
            <a:r>
              <a:rPr lang="ru-RU" dirty="0" err="1">
                <a:solidFill>
                  <a:srgbClr val="C00000"/>
                </a:solidFill>
              </a:rPr>
              <a:t>іншої</a:t>
            </a:r>
            <a:r>
              <a:rPr lang="ru-RU" dirty="0">
                <a:solidFill>
                  <a:srgbClr val="C00000"/>
                </a:solidFill>
              </a:rPr>
              <a:t> особи, </a:t>
            </a:r>
            <a:r>
              <a:rPr lang="ru-RU" dirty="0" err="1">
                <a:solidFill>
                  <a:srgbClr val="C00000"/>
                </a:solidFill>
              </a:rPr>
              <a:t>визначеної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договорі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), </a:t>
            </a:r>
            <a:r>
              <a:rPr lang="ru-RU" dirty="0" err="1">
                <a:solidFill>
                  <a:srgbClr val="C00000"/>
                </a:solidFill>
              </a:rPr>
              <a:t>крім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випадків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укладення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договорів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страхування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обов’язковість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яких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визначена</a:t>
            </a:r>
            <a:r>
              <a:rPr lang="ru-RU" dirty="0">
                <a:solidFill>
                  <a:srgbClr val="C00000"/>
                </a:solidFill>
              </a:rPr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273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</a:rPr>
              <a:t>Загальні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b="1" dirty="0" err="1">
                <a:solidFill>
                  <a:prstClr val="black"/>
                </a:solidFill>
              </a:rPr>
              <a:t>включають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9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10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11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ru-RU" b="1" u="sng" dirty="0" smtClean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Договір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b="1" dirty="0" err="1" smtClean="0">
                <a:solidFill>
                  <a:prstClr val="black"/>
                </a:solidFill>
              </a:rPr>
              <a:t>Страхувальник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smtClean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 smtClean="0">
                <a:solidFill>
                  <a:prstClr val="black"/>
                </a:solidFill>
              </a:rPr>
              <a:t>.</a:t>
            </a:r>
          </a:p>
          <a:p>
            <a:endParaRPr lang="ru-RU" sz="2000" b="1" dirty="0" smtClean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 smtClean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страхову</a:t>
            </a:r>
            <a:r>
              <a:rPr lang="ru-RU" sz="2000" b="1" dirty="0" smtClean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69" y="1916832"/>
            <a:ext cx="146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64704"/>
            <a:ext cx="7996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ТАЄМНИЦЯ СТРАХУВАННЯ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       </a:t>
            </a:r>
            <a:r>
              <a:rPr lang="ru-RU" sz="2000" dirty="0" smtClean="0">
                <a:solidFill>
                  <a:prstClr val="black"/>
                </a:solidFill>
              </a:rPr>
              <a:t>Страховику </a:t>
            </a:r>
            <a:r>
              <a:rPr lang="ru-RU" sz="2000" dirty="0">
                <a:solidFill>
                  <a:prstClr val="black"/>
                </a:solidFill>
              </a:rPr>
              <a:t>заборонено </a:t>
            </a:r>
            <a:r>
              <a:rPr lang="ru-RU" sz="2000" dirty="0" err="1">
                <a:solidFill>
                  <a:prstClr val="black"/>
                </a:solidFill>
              </a:rPr>
              <a:t>розкривати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 про </a:t>
            </a:r>
            <a:r>
              <a:rPr lang="ru-RU" sz="2000" dirty="0" err="1">
                <a:solidFill>
                  <a:prstClr val="black"/>
                </a:solidFill>
              </a:rPr>
              <a:t>надання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визначену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 </a:t>
            </a:r>
            <a:r>
              <a:rPr lang="ru-RU" sz="2000" u="sng" dirty="0" smtClean="0">
                <a:solidFill>
                  <a:prstClr val="black"/>
                </a:solidFill>
              </a:rPr>
              <a:t>Закону </a:t>
            </a:r>
            <a:r>
              <a:rPr lang="ru-RU" sz="2000" u="sng" dirty="0" err="1" smtClean="0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 "Про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компанії</a:t>
            </a:r>
            <a:r>
              <a:rPr lang="ru-RU" sz="2000" dirty="0">
                <a:solidFill>
                  <a:prstClr val="black"/>
                </a:solidFill>
              </a:rPr>
              <a:t>" (</a:t>
            </a:r>
            <a:r>
              <a:rPr lang="ru-RU" sz="2000" dirty="0" err="1">
                <a:solidFill>
                  <a:prstClr val="black"/>
                </a:solidFill>
              </a:rPr>
              <a:t>далі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таємниця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якщо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 </a:t>
            </a:r>
            <a:r>
              <a:rPr lang="ru-RU" sz="2000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він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зобов’язаний</a:t>
            </a:r>
            <a:r>
              <a:rPr lang="ru-RU" sz="2000" dirty="0">
                <a:solidFill>
                  <a:prstClr val="black"/>
                </a:solidFill>
              </a:rPr>
              <a:t> не </a:t>
            </a:r>
            <a:r>
              <a:rPr lang="ru-RU" sz="2000" dirty="0" err="1">
                <a:solidFill>
                  <a:prstClr val="black"/>
                </a:solidFill>
              </a:rPr>
              <a:t>розголошувати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  <a:endParaRPr lang="ru-RU" sz="2000" dirty="0" smtClean="0">
              <a:solidFill>
                <a:prstClr val="black"/>
              </a:solidFill>
            </a:endParaRP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       Страховик</a:t>
            </a:r>
            <a:r>
              <a:rPr lang="ru-RU" sz="2000" dirty="0">
                <a:solidFill>
                  <a:prstClr val="black"/>
                </a:solidFill>
              </a:rPr>
              <a:t>,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входять</a:t>
            </a:r>
            <a:r>
              <a:rPr lang="ru-RU" sz="2000" dirty="0">
                <a:solidFill>
                  <a:prstClr val="black"/>
                </a:solidFill>
              </a:rPr>
              <a:t> до складу </a:t>
            </a:r>
            <a:r>
              <a:rPr lang="ru-RU" sz="2000" dirty="0" err="1">
                <a:solidFill>
                  <a:prstClr val="black"/>
                </a:solidFill>
              </a:rPr>
              <a:t>органів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управління</a:t>
            </a:r>
            <a:r>
              <a:rPr lang="ru-RU" sz="2000" dirty="0">
                <a:solidFill>
                  <a:prstClr val="black"/>
                </a:solidFill>
              </a:rPr>
              <a:t> та контролю страховика, </a:t>
            </a:r>
            <a:r>
              <a:rPr lang="ru-RU" sz="2000" dirty="0" err="1">
                <a:solidFill>
                  <a:prstClr val="black"/>
                </a:solidFill>
              </a:rPr>
              <a:t>аудитори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відповідальні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актуарії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інші</a:t>
            </a:r>
            <a:r>
              <a:rPr lang="ru-RU" sz="2000" dirty="0">
                <a:solidFill>
                  <a:prstClr val="black"/>
                </a:solidFill>
              </a:rPr>
              <a:t>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працівниками</a:t>
            </a:r>
            <a:r>
              <a:rPr lang="ru-RU" sz="2000" dirty="0">
                <a:solidFill>
                  <a:prstClr val="black"/>
                </a:solidFill>
              </a:rPr>
              <a:t> страховика, </a:t>
            </a:r>
            <a:r>
              <a:rPr lang="ru-RU" sz="2000" dirty="0" err="1">
                <a:solidFill>
                  <a:prstClr val="black"/>
                </a:solidFill>
              </a:rPr>
              <a:t>страхові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зберігати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      </a:t>
            </a:r>
            <a:r>
              <a:rPr lang="ru-RU" sz="2000" dirty="0" err="1" smtClean="0">
                <a:solidFill>
                  <a:prstClr val="black"/>
                </a:solidFill>
              </a:rPr>
              <a:t>Усі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керівники</a:t>
            </a:r>
            <a:r>
              <a:rPr lang="ru-RU" sz="2000" dirty="0">
                <a:solidFill>
                  <a:prstClr val="black"/>
                </a:solidFill>
              </a:rPr>
              <a:t> та/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страховика при </a:t>
            </a:r>
            <a:r>
              <a:rPr lang="ru-RU" sz="2000" dirty="0" err="1">
                <a:solidFill>
                  <a:prstClr val="black"/>
                </a:solidFill>
              </a:rPr>
              <a:t>вступі</a:t>
            </a:r>
            <a:r>
              <a:rPr lang="ru-RU" sz="2000" dirty="0">
                <a:solidFill>
                  <a:prstClr val="black"/>
                </a:solidFill>
              </a:rPr>
              <a:t> на посаду </a:t>
            </a:r>
            <a:r>
              <a:rPr lang="ru-RU" sz="2000" dirty="0" err="1">
                <a:solidFill>
                  <a:prstClr val="black"/>
                </a:solidFill>
              </a:rPr>
              <a:t>підписують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щодо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збереження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       </a:t>
            </a:r>
            <a:r>
              <a:rPr lang="ru-RU" sz="2000" dirty="0" err="1" smtClean="0">
                <a:solidFill>
                  <a:prstClr val="black"/>
                </a:solidFill>
              </a:rPr>
              <a:t>Ця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вимога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поширюється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також</a:t>
            </a:r>
            <a:r>
              <a:rPr lang="ru-RU" sz="2000" dirty="0">
                <a:solidFill>
                  <a:prstClr val="black"/>
                </a:solidFill>
              </a:rPr>
              <a:t> на </a:t>
            </a:r>
            <a:r>
              <a:rPr lang="ru-RU" sz="2000" dirty="0" err="1">
                <a:solidFill>
                  <a:prstClr val="black"/>
                </a:solidFill>
              </a:rPr>
              <a:t>страхових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посередників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працівників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осіб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яким</a:t>
            </a:r>
            <a:r>
              <a:rPr lang="ru-RU" sz="2000" dirty="0">
                <a:solidFill>
                  <a:prstClr val="black"/>
                </a:solidFill>
              </a:rPr>
              <a:t> страховик </a:t>
            </a:r>
            <a:r>
              <a:rPr lang="ru-RU" sz="2000" dirty="0" err="1">
                <a:solidFill>
                  <a:prstClr val="black"/>
                </a:solidFill>
              </a:rPr>
              <a:t>доручив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частини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діяльності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626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Ключові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етапи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реалізації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93A9D7-90B6-48BD-9CA8-C5EE5AEFC6B5}"/>
              </a:ext>
            </a:extLst>
          </p:cNvPr>
          <p:cNvSpPr txBox="1"/>
          <p:nvPr/>
        </p:nvSpPr>
        <p:spPr>
          <a:xfrm>
            <a:off x="272096" y="692696"/>
            <a:ext cx="9253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>
                <a:solidFill>
                  <a:prstClr val="black"/>
                </a:solidFill>
              </a:rPr>
              <a:t>Діяльність з реалізації страхових продуктів здійснюється страховиком, страховим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x-none" dirty="0">
                <a:solidFill>
                  <a:prstClr val="black"/>
                </a:solidFill>
              </a:rPr>
              <a:t>посередником (крім перестрахового брокера) та включає такі </a:t>
            </a:r>
            <a:r>
              <a:rPr lang="x-none" b="1" dirty="0">
                <a:solidFill>
                  <a:prstClr val="black"/>
                </a:solidFill>
              </a:rPr>
              <a:t>напрями діяльності</a:t>
            </a:r>
            <a:r>
              <a:rPr lang="x-none" dirty="0">
                <a:solidFill>
                  <a:prstClr val="black"/>
                </a:solidFill>
              </a:rPr>
              <a:t>:</a:t>
            </a:r>
            <a:endParaRPr lang="uk-UA" dirty="0">
              <a:solidFill>
                <a:prstClr val="black"/>
              </a:solidFill>
            </a:endParaRPr>
          </a:p>
          <a:p>
            <a:pPr algn="just"/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0EBEE5E-A732-4852-BCE2-EE8081692CC3}"/>
              </a:ext>
            </a:extLst>
          </p:cNvPr>
          <p:cNvSpPr txBox="1"/>
          <p:nvPr/>
        </p:nvSpPr>
        <p:spPr>
          <a:xfrm>
            <a:off x="1105744" y="5190347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страховика та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клієнту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x-none" dirty="0">
              <a:solidFill>
                <a:prstClr val="black"/>
              </a:solidFill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="" xmlns:a16="http://schemas.microsoft.com/office/drawing/2014/main" id="{61BE64FA-6367-48BF-8984-94E1CDCEB543}"/>
              </a:ext>
            </a:extLst>
          </p:cNvPr>
          <p:cNvSpPr/>
          <p:nvPr/>
        </p:nvSpPr>
        <p:spPr>
          <a:xfrm>
            <a:off x="272096" y="1774997"/>
            <a:ext cx="656716" cy="305990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0D05C00-3A98-4803-A24F-4BFA2A495059}"/>
              </a:ext>
            </a:extLst>
          </p:cNvPr>
          <p:cNvSpPr txBox="1"/>
          <p:nvPr/>
        </p:nvSpPr>
        <p:spPr>
          <a:xfrm>
            <a:off x="1136576" y="1471421"/>
            <a:ext cx="83889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маркетингових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рекламних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підготовчих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заходів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інформації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критеріями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="" xmlns:a16="http://schemas.microsoft.com/office/drawing/2014/main" id="{78EA0ACD-ED01-4A50-BD70-8E52FE28E101}"/>
              </a:ext>
            </a:extLst>
          </p:cNvPr>
          <p:cNvSpPr/>
          <p:nvPr/>
        </p:nvSpPr>
        <p:spPr>
          <a:xfrm>
            <a:off x="272096" y="2515691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="" xmlns:a16="http://schemas.microsoft.com/office/drawing/2014/main" id="{E37DDB86-1739-4102-86A3-6F533CF63F60}"/>
              </a:ext>
            </a:extLst>
          </p:cNvPr>
          <p:cNvSpPr/>
          <p:nvPr/>
        </p:nvSpPr>
        <p:spPr>
          <a:xfrm>
            <a:off x="272096" y="4524459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="" xmlns:a16="http://schemas.microsoft.com/office/drawing/2014/main" id="{8E3AA9CF-5B2F-4E9B-9D11-5D1D914EEF7B}"/>
              </a:ext>
            </a:extLst>
          </p:cNvPr>
          <p:cNvSpPr/>
          <p:nvPr/>
        </p:nvSpPr>
        <p:spPr>
          <a:xfrm>
            <a:off x="272096" y="322191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="" xmlns:a16="http://schemas.microsoft.com/office/drawing/2014/main" id="{EDBE3C68-3CBE-4EC1-B1F2-BE8002A4F39B}"/>
              </a:ext>
            </a:extLst>
          </p:cNvPr>
          <p:cNvSpPr/>
          <p:nvPr/>
        </p:nvSpPr>
        <p:spPr>
          <a:xfrm>
            <a:off x="272096" y="3821915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2E14B0D8-D06D-4089-B6B2-D202621F41FA}"/>
              </a:ext>
            </a:extLst>
          </p:cNvPr>
          <p:cNvSpPr txBox="1"/>
          <p:nvPr/>
        </p:nvSpPr>
        <p:spPr>
          <a:xfrm>
            <a:off x="1105744" y="2479603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пропонування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підготовка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договору;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A883E7B-B61C-406E-B80B-6E81153A152F}"/>
              </a:ext>
            </a:extLst>
          </p:cNvPr>
          <p:cNvSpPr txBox="1"/>
          <p:nvPr/>
        </p:nvSpPr>
        <p:spPr>
          <a:xfrm>
            <a:off x="1136576" y="3042768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договору, </a:t>
            </a:r>
            <a:r>
              <a:rPr lang="ru-RU" dirty="0" err="1">
                <a:solidFill>
                  <a:prstClr val="black"/>
                </a:solidFill>
              </a:rPr>
              <a:t>оцінювання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розрахунків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щодо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CA95A2A-7A73-422B-80A5-50491D5CC10B}"/>
              </a:ext>
            </a:extLst>
          </p:cNvPr>
          <p:cNvSpPr txBox="1"/>
          <p:nvPr/>
        </p:nvSpPr>
        <p:spPr>
          <a:xfrm>
            <a:off x="1105744" y="3787172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страховику;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E3F2C7B2-EF0E-4308-B9F8-741250BA2FFF}"/>
              </a:ext>
            </a:extLst>
          </p:cNvPr>
          <p:cNvSpPr txBox="1"/>
          <p:nvPr/>
        </p:nvSpPr>
        <p:spPr>
          <a:xfrm>
            <a:off x="1136576" y="4350260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організація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врегулювання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="" xmlns:a16="http://schemas.microsoft.com/office/drawing/2014/main" id="{5F6693BD-94CA-49AF-AB80-C3DB00DFED7E}"/>
              </a:ext>
            </a:extLst>
          </p:cNvPr>
          <p:cNvSpPr/>
          <p:nvPr/>
        </p:nvSpPr>
        <p:spPr>
          <a:xfrm>
            <a:off x="272096" y="523099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57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Принципи </a:t>
            </a: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діяльності </a:t>
            </a: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 реалізації страхових 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="" xmlns:a16="http://schemas.microsoft.com/office/drawing/2014/main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186783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00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до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посередників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5DF4BD0-78D4-4723-8293-7EB55EE40A99}"/>
              </a:ext>
            </a:extLst>
          </p:cNvPr>
          <p:cNvSpPr txBox="1"/>
          <p:nvPr/>
        </p:nvSpPr>
        <p:spPr>
          <a:xfrm>
            <a:off x="272480" y="4140440"/>
            <a:ext cx="9361040" cy="217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x-none" sz="1100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x-none" sz="1400" b="1" dirty="0">
                <a:solidFill>
                  <a:prstClr val="black"/>
                </a:solidFill>
              </a:rPr>
              <a:t>Відсутність ділової репутації вважається встановленою, якщо особа: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позбавлена права займати посади або була виключена з Реєстру посередників за порушення</a:t>
            </a:r>
            <a:r>
              <a:rPr lang="uk-UA" sz="1400" dirty="0">
                <a:solidFill>
                  <a:prstClr val="black"/>
                </a:solidFill>
              </a:rPr>
              <a:t>, </a:t>
            </a:r>
            <a:r>
              <a:rPr lang="x-none" sz="1400" dirty="0">
                <a:solidFill>
                  <a:prstClr val="black"/>
                </a:solidFill>
              </a:rPr>
              <a:t>—</a:t>
            </a:r>
            <a:r>
              <a:rPr lang="uk-UA" sz="1400" dirty="0">
                <a:solidFill>
                  <a:prstClr val="black"/>
                </a:solidFill>
              </a:rPr>
              <a:t> протягом 3 років</a:t>
            </a:r>
            <a:r>
              <a:rPr lang="x-none" sz="1400" dirty="0">
                <a:solidFill>
                  <a:prstClr val="black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має непогашену судимість за економічні злочини;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була пов’язана з фінансовою установою, яка втратила ліцензію або перебувала під тимчасовою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адміністрацією, — протягом 5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керувала або володіла істотною участю у фінансовій установі,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що стала банкрутом або ліквідована, —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протягом 10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фігурує в санкційних списках або має зв’язок із терористичною діяльністю чи агресією проти України.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="" xmlns:a16="http://schemas.microsoft.com/office/drawing/2014/main" id="{92D90E3E-1BC6-409E-BC68-5D4DC5479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2770501"/>
              </p:ext>
            </p:extLst>
          </p:nvPr>
        </p:nvGraphicFramePr>
        <p:xfrm>
          <a:off x="4532676" y="332656"/>
          <a:ext cx="5832648" cy="456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98EC2A4-F224-4AC3-9156-E8163A111131}"/>
              </a:ext>
            </a:extLst>
          </p:cNvPr>
          <p:cNvSpPr txBox="1"/>
          <p:nvPr/>
        </p:nvSpPr>
        <p:spPr>
          <a:xfrm>
            <a:off x="272480" y="996729"/>
            <a:ext cx="4680520" cy="263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b="1" dirty="0">
                <a:solidFill>
                  <a:prstClr val="black"/>
                </a:solidFill>
              </a:rPr>
              <a:t>Д</a:t>
            </a:r>
            <a:r>
              <a:rPr lang="x-none" sz="1600" b="1" dirty="0">
                <a:solidFill>
                  <a:prstClr val="black"/>
                </a:solidFill>
              </a:rPr>
              <a:t>ля здійснення діяльності з реалізації страхових та/або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перестрахових продуктів усі посередники — як фізичні особи, так і ФОПи, а також працівники та керівники з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реалізації страховиків, юридичних осіб-посередників і представництв нерезидентів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— повинні до початку та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протягом усієї діяльності відповідати таким вимогам:</a:t>
            </a:r>
          </a:p>
        </p:txBody>
      </p:sp>
    </p:spTree>
    <p:extLst>
      <p:ext uri="{BB962C8B-B14F-4D97-AF65-F5344CB8AC3E}">
        <p14:creationId xmlns:p14="http://schemas.microsoft.com/office/powerpoint/2010/main" val="3425456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3375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5" y="469382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1142" y="4293096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/>
              <a:t>Страховик </a:t>
            </a:r>
            <a:r>
              <a:rPr lang="ru-RU" sz="2000" b="1" dirty="0"/>
              <a:t>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 smtClean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 smtClean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 smtClean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 smtClean="0">
                <a:solidFill>
                  <a:prstClr val="black"/>
                </a:solidFill>
              </a:rPr>
              <a:t>своє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19">
            <a:extLst>
              <a:ext uri="{FF2B5EF4-FFF2-40B4-BE49-F238E27FC236}">
                <a16:creationId xmlns=""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-855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19302</TotalTime>
  <Words>1471</Words>
  <Application>Microsoft Office PowerPoint</Application>
  <PresentationFormat>Лист A4 (210x297 мм)</PresentationFormat>
  <Paragraphs>144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692</cp:revision>
  <dcterms:created xsi:type="dcterms:W3CDTF">2015-01-26T12:29:32Z</dcterms:created>
  <dcterms:modified xsi:type="dcterms:W3CDTF">2025-09-17T08:44:17Z</dcterms:modified>
</cp:coreProperties>
</file>